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30" r:id="rId2"/>
    <p:sldId id="331" r:id="rId3"/>
    <p:sldId id="315" r:id="rId4"/>
    <p:sldId id="316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85836" autoAdjust="0"/>
  </p:normalViewPr>
  <p:slideViewPr>
    <p:cSldViewPr snapToGrid="0" snapToObjects="1">
      <p:cViewPr varScale="1">
        <p:scale>
          <a:sx n="95" d="100"/>
          <a:sy n="95" d="100"/>
        </p:scale>
        <p:origin x="21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2E820-E2F0-7A4D-88AB-C1BDA42100FB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6770A-40AB-DC45-84D5-05D3DB43C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4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6770A-40AB-DC45-84D5-05D3DB43CB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6770A-40AB-DC45-84D5-05D3DB43CB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76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6770A-40AB-DC45-84D5-05D3DB43CB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6770A-40AB-DC45-84D5-05D3DB43CB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32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6770A-40AB-DC45-84D5-05D3DB43CB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5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6770A-40AB-DC45-84D5-05D3DB43CB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2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9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3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6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5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05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9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4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8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8/s41467-020-14457-z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8/s41467-018-08079-9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86-021-03775-x" TargetMode="External"/><Relationship Id="rId13" Type="http://schemas.openxmlformats.org/officeDocument/2006/relationships/hyperlink" Target="http://bis.zju.edu.cn/MCA/" TargetMode="External"/><Relationship Id="rId3" Type="http://schemas.openxmlformats.org/officeDocument/2006/relationships/hyperlink" Target="https://hbctraining.github.io/scRNA-seq/lessons/01_intro_to_scRNA-seq.html" TargetMode="External"/><Relationship Id="rId7" Type="http://schemas.openxmlformats.org/officeDocument/2006/relationships/hyperlink" Target="https://www.cell.com/cell/pdf/S0092-8674(18)30789-X.pdf" TargetMode="External"/><Relationship Id="rId12" Type="http://schemas.openxmlformats.org/officeDocument/2006/relationships/hyperlink" Target="https://www.humancellatlas.org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www.youtube.com/watch?v=eN0wFzBA4S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10.1101/218370v1.full" TargetMode="External"/><Relationship Id="rId11" Type="http://schemas.openxmlformats.org/officeDocument/2006/relationships/hyperlink" Target="https://cells.ucsc.edu/" TargetMode="External"/><Relationship Id="rId5" Type="http://schemas.openxmlformats.org/officeDocument/2006/relationships/hyperlink" Target="https://satijalab.org/seurat/articles/get_started.html" TargetMode="External"/><Relationship Id="rId15" Type="http://schemas.openxmlformats.org/officeDocument/2006/relationships/hyperlink" Target="https://singlecell.broadinstitute.org/single_cell" TargetMode="External"/><Relationship Id="rId10" Type="http://schemas.openxmlformats.org/officeDocument/2006/relationships/hyperlink" Target="http://mousebrain.org/" TargetMode="External"/><Relationship Id="rId4" Type="http://schemas.openxmlformats.org/officeDocument/2006/relationships/hyperlink" Target="http://bioconductor.org/books/3.13/OSCA.intro/" TargetMode="External"/><Relationship Id="rId9" Type="http://schemas.openxmlformats.org/officeDocument/2006/relationships/hyperlink" Target="https://portal.brain-map.org/" TargetMode="External"/><Relationship Id="rId14" Type="http://schemas.openxmlformats.org/officeDocument/2006/relationships/hyperlink" Target="https://tabula-muris.ds.czbiohub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zimuth.hubmapconsortium.org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atijalab.org/seurat/articles/sctransform_v2_vignette.html#perform-integration-using-pearson-residuals-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tijalab/seurat/discussions/400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2.02.16.480517v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b="1" dirty="0"/>
              <a:t>Introduction to single-cell RNA-seq analysis (Day 2)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585447"/>
            <a:ext cx="8794376" cy="1592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Jeremy M. Simon, Ph.D.</a:t>
            </a:r>
          </a:p>
          <a:p>
            <a:r>
              <a:rPr lang="en-US" dirty="0"/>
              <a:t>Assistant Professor, Department of Genetics</a:t>
            </a:r>
          </a:p>
          <a:p>
            <a:r>
              <a:rPr lang="en-US" dirty="0"/>
              <a:t>Director, UNC Neuroscience Center Bioinformatics Core</a:t>
            </a:r>
          </a:p>
          <a:p>
            <a:r>
              <a:rPr lang="en-US" dirty="0"/>
              <a:t>Co-Principal, Bioinformatics and Analytics Research Collaborative (BARC)</a:t>
            </a:r>
          </a:p>
        </p:txBody>
      </p:sp>
    </p:spTree>
    <p:extLst>
      <p:ext uri="{BB962C8B-B14F-4D97-AF65-F5344CB8AC3E}">
        <p14:creationId xmlns:p14="http://schemas.microsoft.com/office/powerpoint/2010/main" val="115926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A8F6-FF29-4D43-B603-46F3FAAF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148918" cy="1143000"/>
          </a:xfrm>
        </p:spPr>
        <p:txBody>
          <a:bodyPr>
            <a:noAutofit/>
          </a:bodyPr>
          <a:lstStyle/>
          <a:p>
            <a:r>
              <a:rPr lang="en-US" sz="3600" b="1" dirty="0" err="1"/>
              <a:t>Pseudotiming</a:t>
            </a:r>
            <a:r>
              <a:rPr lang="en-US" sz="3600" b="1" dirty="0"/>
              <a:t>/trajectory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82EE-22D4-164E-B443-45C30CDD0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29" y="1168401"/>
            <a:ext cx="8942293" cy="5380317"/>
          </a:xfrm>
        </p:spPr>
        <p:txBody>
          <a:bodyPr>
            <a:normAutofit/>
          </a:bodyPr>
          <a:lstStyle/>
          <a:p>
            <a:r>
              <a:rPr lang="en-US" dirty="0"/>
              <a:t>If our experiment includes cells in flux because they are undergoing development, or response to a treatment, or going through the cell cycle, </a:t>
            </a:r>
            <a:r>
              <a:rPr lang="en-US" dirty="0" err="1"/>
              <a:t>etc</a:t>
            </a:r>
            <a:r>
              <a:rPr lang="en-US" dirty="0"/>
              <a:t>, we likely can ”order” them based on their transcriptional signatures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28C032-5EE0-E740-97A0-88F116F95B25}"/>
              </a:ext>
            </a:extLst>
          </p:cNvPr>
          <p:cNvSpPr/>
          <p:nvPr/>
        </p:nvSpPr>
        <p:spPr>
          <a:xfrm>
            <a:off x="874057" y="3886203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0B38BD-8E21-7349-9B7B-5BB5F6F37C5C}"/>
              </a:ext>
            </a:extLst>
          </p:cNvPr>
          <p:cNvSpPr/>
          <p:nvPr/>
        </p:nvSpPr>
        <p:spPr>
          <a:xfrm>
            <a:off x="2398056" y="388620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A17F09-F381-3B46-81B8-7547BBFA649C}"/>
              </a:ext>
            </a:extLst>
          </p:cNvPr>
          <p:cNvSpPr/>
          <p:nvPr/>
        </p:nvSpPr>
        <p:spPr>
          <a:xfrm>
            <a:off x="3922055" y="3886203"/>
            <a:ext cx="914400" cy="9144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79875E-6691-6D4C-913E-35665F9D395A}"/>
              </a:ext>
            </a:extLst>
          </p:cNvPr>
          <p:cNvSpPr/>
          <p:nvPr/>
        </p:nvSpPr>
        <p:spPr>
          <a:xfrm>
            <a:off x="5446054" y="3886203"/>
            <a:ext cx="914400" cy="914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B06D3B-18B6-7A45-8812-B9101E0C899D}"/>
              </a:ext>
            </a:extLst>
          </p:cNvPr>
          <p:cNvSpPr/>
          <p:nvPr/>
        </p:nvSpPr>
        <p:spPr>
          <a:xfrm>
            <a:off x="6970053" y="3886203"/>
            <a:ext cx="914400" cy="9144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EAEDE-CB3E-944C-AB91-6AF70E11CA21}"/>
              </a:ext>
            </a:extLst>
          </p:cNvPr>
          <p:cNvSpPr txBox="1"/>
          <p:nvPr/>
        </p:nvSpPr>
        <p:spPr>
          <a:xfrm>
            <a:off x="590509" y="5018741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GeneA</a:t>
            </a:r>
            <a:r>
              <a:rPr lang="en-US" dirty="0"/>
              <a:t>     2.7</a:t>
            </a:r>
          </a:p>
          <a:p>
            <a:r>
              <a:rPr lang="en-US" dirty="0" err="1"/>
              <a:t>GeneB</a:t>
            </a:r>
            <a:r>
              <a:rPr lang="en-US" dirty="0"/>
              <a:t>     10.1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46472-B038-2D4F-8EC4-A7A6C26C171C}"/>
              </a:ext>
            </a:extLst>
          </p:cNvPr>
          <p:cNvSpPr txBox="1"/>
          <p:nvPr/>
        </p:nvSpPr>
        <p:spPr>
          <a:xfrm>
            <a:off x="2195190" y="5018741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GeneA</a:t>
            </a:r>
            <a:r>
              <a:rPr lang="en-US" dirty="0"/>
              <a:t>     3.2</a:t>
            </a:r>
          </a:p>
          <a:p>
            <a:r>
              <a:rPr lang="en-US" dirty="0" err="1"/>
              <a:t>GeneB</a:t>
            </a:r>
            <a:r>
              <a:rPr lang="en-US" dirty="0"/>
              <a:t>     8.9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B2DE6-14EF-224C-97DC-72FBD6443D3B}"/>
              </a:ext>
            </a:extLst>
          </p:cNvPr>
          <p:cNvSpPr txBox="1"/>
          <p:nvPr/>
        </p:nvSpPr>
        <p:spPr>
          <a:xfrm>
            <a:off x="3719903" y="5018741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GeneA</a:t>
            </a:r>
            <a:r>
              <a:rPr lang="en-US" dirty="0"/>
              <a:t>     4.5</a:t>
            </a:r>
          </a:p>
          <a:p>
            <a:r>
              <a:rPr lang="en-US" dirty="0" err="1"/>
              <a:t>GeneB</a:t>
            </a:r>
            <a:r>
              <a:rPr lang="en-US" dirty="0"/>
              <a:t>     7.3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8445F-659D-3441-AE3B-679845314DBD}"/>
              </a:ext>
            </a:extLst>
          </p:cNvPr>
          <p:cNvSpPr txBox="1"/>
          <p:nvPr/>
        </p:nvSpPr>
        <p:spPr>
          <a:xfrm>
            <a:off x="5235826" y="5018741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GeneA</a:t>
            </a:r>
            <a:r>
              <a:rPr lang="en-US" dirty="0"/>
              <a:t>     6.8</a:t>
            </a:r>
          </a:p>
          <a:p>
            <a:r>
              <a:rPr lang="en-US" dirty="0" err="1"/>
              <a:t>GeneB</a:t>
            </a:r>
            <a:r>
              <a:rPr lang="en-US" dirty="0"/>
              <a:t>     5.0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BE831-8F03-5F40-A30D-4AE45F1FE6B1}"/>
              </a:ext>
            </a:extLst>
          </p:cNvPr>
          <p:cNvSpPr txBox="1"/>
          <p:nvPr/>
        </p:nvSpPr>
        <p:spPr>
          <a:xfrm>
            <a:off x="6778639" y="5018741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GeneA</a:t>
            </a:r>
            <a:r>
              <a:rPr lang="en-US" dirty="0"/>
              <a:t>     8.0</a:t>
            </a:r>
          </a:p>
          <a:p>
            <a:r>
              <a:rPr lang="en-US" dirty="0" err="1"/>
              <a:t>GeneB</a:t>
            </a:r>
            <a:r>
              <a:rPr lang="en-US" dirty="0"/>
              <a:t>     3.4</a:t>
            </a:r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21B50F91-21DA-2B40-8126-4BAEDFBD0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55" y="1287929"/>
            <a:ext cx="53086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A8F6-FF29-4D43-B603-46F3FAAF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148918" cy="1143000"/>
          </a:xfrm>
        </p:spPr>
        <p:txBody>
          <a:bodyPr>
            <a:noAutofit/>
          </a:bodyPr>
          <a:lstStyle/>
          <a:p>
            <a:r>
              <a:rPr lang="en-US" sz="3600" b="1" dirty="0" err="1"/>
              <a:t>Pseudotiming</a:t>
            </a:r>
            <a:r>
              <a:rPr lang="en-US" sz="3600" b="1" dirty="0"/>
              <a:t>/trajectory analysis</a:t>
            </a:r>
          </a:p>
        </p:txBody>
      </p:sp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3F4D0874-A675-D44F-B80F-DB856078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" y="947932"/>
            <a:ext cx="8148919" cy="5437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D71DA-5AB5-8244-B9F5-109277DA1977}"/>
              </a:ext>
            </a:extLst>
          </p:cNvPr>
          <p:cNvSpPr txBox="1"/>
          <p:nvPr/>
        </p:nvSpPr>
        <p:spPr>
          <a:xfrm>
            <a:off x="4717275" y="6488668"/>
            <a:ext cx="442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https://doi.org/10.1038/s41467-020-14457-z</a:t>
            </a:r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E6FB971-ECD6-5546-9DC8-63EF93F80A06}"/>
              </a:ext>
            </a:extLst>
          </p:cNvPr>
          <p:cNvSpPr/>
          <p:nvPr/>
        </p:nvSpPr>
        <p:spPr>
          <a:xfrm>
            <a:off x="1976718" y="1734671"/>
            <a:ext cx="2784024" cy="1223682"/>
          </a:xfrm>
          <a:custGeom>
            <a:avLst/>
            <a:gdLst>
              <a:gd name="connsiteX0" fmla="*/ 0 w 2784024"/>
              <a:gd name="connsiteY0" fmla="*/ 94129 h 1223682"/>
              <a:gd name="connsiteX1" fmla="*/ 26894 w 2784024"/>
              <a:gd name="connsiteY1" fmla="*/ 201705 h 1223682"/>
              <a:gd name="connsiteX2" fmla="*/ 80682 w 2784024"/>
              <a:gd name="connsiteY2" fmla="*/ 282388 h 1223682"/>
              <a:gd name="connsiteX3" fmla="*/ 107576 w 2784024"/>
              <a:gd name="connsiteY3" fmla="*/ 322729 h 1223682"/>
              <a:gd name="connsiteX4" fmla="*/ 134470 w 2784024"/>
              <a:gd name="connsiteY4" fmla="*/ 376517 h 1223682"/>
              <a:gd name="connsiteX5" fmla="*/ 201706 w 2784024"/>
              <a:gd name="connsiteY5" fmla="*/ 457200 h 1223682"/>
              <a:gd name="connsiteX6" fmla="*/ 228600 w 2784024"/>
              <a:gd name="connsiteY6" fmla="*/ 497541 h 1223682"/>
              <a:gd name="connsiteX7" fmla="*/ 322729 w 2784024"/>
              <a:gd name="connsiteY7" fmla="*/ 632011 h 1223682"/>
              <a:gd name="connsiteX8" fmla="*/ 376517 w 2784024"/>
              <a:gd name="connsiteY8" fmla="*/ 712694 h 1223682"/>
              <a:gd name="connsiteX9" fmla="*/ 443753 w 2784024"/>
              <a:gd name="connsiteY9" fmla="*/ 806823 h 1223682"/>
              <a:gd name="connsiteX10" fmla="*/ 484094 w 2784024"/>
              <a:gd name="connsiteY10" fmla="*/ 847164 h 1223682"/>
              <a:gd name="connsiteX11" fmla="*/ 524435 w 2784024"/>
              <a:gd name="connsiteY11" fmla="*/ 900953 h 1223682"/>
              <a:gd name="connsiteX12" fmla="*/ 551329 w 2784024"/>
              <a:gd name="connsiteY12" fmla="*/ 941294 h 1223682"/>
              <a:gd name="connsiteX13" fmla="*/ 591670 w 2784024"/>
              <a:gd name="connsiteY13" fmla="*/ 981635 h 1223682"/>
              <a:gd name="connsiteX14" fmla="*/ 618564 w 2784024"/>
              <a:gd name="connsiteY14" fmla="*/ 1021976 h 1223682"/>
              <a:gd name="connsiteX15" fmla="*/ 699247 w 2784024"/>
              <a:gd name="connsiteY15" fmla="*/ 1102658 h 1223682"/>
              <a:gd name="connsiteX16" fmla="*/ 726141 w 2784024"/>
              <a:gd name="connsiteY16" fmla="*/ 1129553 h 1223682"/>
              <a:gd name="connsiteX17" fmla="*/ 766482 w 2784024"/>
              <a:gd name="connsiteY17" fmla="*/ 1169894 h 1223682"/>
              <a:gd name="connsiteX18" fmla="*/ 847164 w 2784024"/>
              <a:gd name="connsiteY18" fmla="*/ 1210235 h 1223682"/>
              <a:gd name="connsiteX19" fmla="*/ 900953 w 2784024"/>
              <a:gd name="connsiteY19" fmla="*/ 1223682 h 1223682"/>
              <a:gd name="connsiteX20" fmla="*/ 1290917 w 2784024"/>
              <a:gd name="connsiteY20" fmla="*/ 1210235 h 1223682"/>
              <a:gd name="connsiteX21" fmla="*/ 1371600 w 2784024"/>
              <a:gd name="connsiteY21" fmla="*/ 1183341 h 1223682"/>
              <a:gd name="connsiteX22" fmla="*/ 1438835 w 2784024"/>
              <a:gd name="connsiteY22" fmla="*/ 1156447 h 1223682"/>
              <a:gd name="connsiteX23" fmla="*/ 1492623 w 2784024"/>
              <a:gd name="connsiteY23" fmla="*/ 1129553 h 1223682"/>
              <a:gd name="connsiteX24" fmla="*/ 1546411 w 2784024"/>
              <a:gd name="connsiteY24" fmla="*/ 1116105 h 1223682"/>
              <a:gd name="connsiteX25" fmla="*/ 1640541 w 2784024"/>
              <a:gd name="connsiteY25" fmla="*/ 1075764 h 1223682"/>
              <a:gd name="connsiteX26" fmla="*/ 1748117 w 2784024"/>
              <a:gd name="connsiteY26" fmla="*/ 1008529 h 1223682"/>
              <a:gd name="connsiteX27" fmla="*/ 1869141 w 2784024"/>
              <a:gd name="connsiteY27" fmla="*/ 941294 h 1223682"/>
              <a:gd name="connsiteX28" fmla="*/ 1936376 w 2784024"/>
              <a:gd name="connsiteY28" fmla="*/ 914400 h 1223682"/>
              <a:gd name="connsiteX29" fmla="*/ 2017058 w 2784024"/>
              <a:gd name="connsiteY29" fmla="*/ 860611 h 1223682"/>
              <a:gd name="connsiteX30" fmla="*/ 2070847 w 2784024"/>
              <a:gd name="connsiteY30" fmla="*/ 820270 h 1223682"/>
              <a:gd name="connsiteX31" fmla="*/ 2111188 w 2784024"/>
              <a:gd name="connsiteY31" fmla="*/ 793376 h 1223682"/>
              <a:gd name="connsiteX32" fmla="*/ 2151529 w 2784024"/>
              <a:gd name="connsiteY32" fmla="*/ 753035 h 1223682"/>
              <a:gd name="connsiteX33" fmla="*/ 2191870 w 2784024"/>
              <a:gd name="connsiteY33" fmla="*/ 726141 h 1223682"/>
              <a:gd name="connsiteX34" fmla="*/ 2259106 w 2784024"/>
              <a:gd name="connsiteY34" fmla="*/ 658905 h 1223682"/>
              <a:gd name="connsiteX35" fmla="*/ 2312894 w 2784024"/>
              <a:gd name="connsiteY35" fmla="*/ 618564 h 1223682"/>
              <a:gd name="connsiteX36" fmla="*/ 2407023 w 2784024"/>
              <a:gd name="connsiteY36" fmla="*/ 484094 h 1223682"/>
              <a:gd name="connsiteX37" fmla="*/ 2447364 w 2784024"/>
              <a:gd name="connsiteY37" fmla="*/ 443753 h 1223682"/>
              <a:gd name="connsiteX38" fmla="*/ 2474258 w 2784024"/>
              <a:gd name="connsiteY38" fmla="*/ 389964 h 1223682"/>
              <a:gd name="connsiteX39" fmla="*/ 2554941 w 2784024"/>
              <a:gd name="connsiteY39" fmla="*/ 242047 h 1223682"/>
              <a:gd name="connsiteX40" fmla="*/ 2581835 w 2784024"/>
              <a:gd name="connsiteY40" fmla="*/ 161364 h 1223682"/>
              <a:gd name="connsiteX41" fmla="*/ 2608729 w 2784024"/>
              <a:gd name="connsiteY41" fmla="*/ 107576 h 1223682"/>
              <a:gd name="connsiteX42" fmla="*/ 2662517 w 2784024"/>
              <a:gd name="connsiteY42" fmla="*/ 26894 h 1223682"/>
              <a:gd name="connsiteX43" fmla="*/ 2581835 w 2784024"/>
              <a:gd name="connsiteY43" fmla="*/ 26894 h 1223682"/>
              <a:gd name="connsiteX44" fmla="*/ 2541494 w 2784024"/>
              <a:gd name="connsiteY44" fmla="*/ 53788 h 1223682"/>
              <a:gd name="connsiteX45" fmla="*/ 2581835 w 2784024"/>
              <a:gd name="connsiteY45" fmla="*/ 13447 h 1223682"/>
              <a:gd name="connsiteX46" fmla="*/ 2622176 w 2784024"/>
              <a:gd name="connsiteY46" fmla="*/ 0 h 1223682"/>
              <a:gd name="connsiteX47" fmla="*/ 2649070 w 2784024"/>
              <a:gd name="connsiteY47" fmla="*/ 40341 h 1223682"/>
              <a:gd name="connsiteX48" fmla="*/ 2689411 w 2784024"/>
              <a:gd name="connsiteY48" fmla="*/ 80682 h 1223682"/>
              <a:gd name="connsiteX49" fmla="*/ 2743200 w 2784024"/>
              <a:gd name="connsiteY49" fmla="*/ 147917 h 1223682"/>
              <a:gd name="connsiteX50" fmla="*/ 2756647 w 2784024"/>
              <a:gd name="connsiteY50" fmla="*/ 188258 h 1223682"/>
              <a:gd name="connsiteX51" fmla="*/ 2783541 w 2784024"/>
              <a:gd name="connsiteY51" fmla="*/ 242047 h 122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784024" h="1223682">
                <a:moveTo>
                  <a:pt x="0" y="94129"/>
                </a:moveTo>
                <a:cubicBezTo>
                  <a:pt x="8965" y="129988"/>
                  <a:pt x="12334" y="167731"/>
                  <a:pt x="26894" y="201705"/>
                </a:cubicBezTo>
                <a:cubicBezTo>
                  <a:pt x="39627" y="231414"/>
                  <a:pt x="62753" y="255494"/>
                  <a:pt x="80682" y="282388"/>
                </a:cubicBezTo>
                <a:cubicBezTo>
                  <a:pt x="89647" y="295835"/>
                  <a:pt x="100348" y="308274"/>
                  <a:pt x="107576" y="322729"/>
                </a:cubicBezTo>
                <a:cubicBezTo>
                  <a:pt x="116541" y="340658"/>
                  <a:pt x="123846" y="359518"/>
                  <a:pt x="134470" y="376517"/>
                </a:cubicBezTo>
                <a:cubicBezTo>
                  <a:pt x="199853" y="481131"/>
                  <a:pt x="149100" y="391443"/>
                  <a:pt x="201706" y="457200"/>
                </a:cubicBezTo>
                <a:cubicBezTo>
                  <a:pt x="211802" y="469820"/>
                  <a:pt x="219206" y="484390"/>
                  <a:pt x="228600" y="497541"/>
                </a:cubicBezTo>
                <a:cubicBezTo>
                  <a:pt x="328147" y="636907"/>
                  <a:pt x="199091" y="446552"/>
                  <a:pt x="322729" y="632011"/>
                </a:cubicBezTo>
                <a:lnTo>
                  <a:pt x="376517" y="712694"/>
                </a:lnTo>
                <a:cubicBezTo>
                  <a:pt x="481405" y="817582"/>
                  <a:pt x="355255" y="682928"/>
                  <a:pt x="443753" y="806823"/>
                </a:cubicBezTo>
                <a:cubicBezTo>
                  <a:pt x="454806" y="822298"/>
                  <a:pt x="471718" y="832725"/>
                  <a:pt x="484094" y="847164"/>
                </a:cubicBezTo>
                <a:cubicBezTo>
                  <a:pt x="498679" y="864180"/>
                  <a:pt x="511408" y="882716"/>
                  <a:pt x="524435" y="900953"/>
                </a:cubicBezTo>
                <a:cubicBezTo>
                  <a:pt x="533828" y="914104"/>
                  <a:pt x="540983" y="928879"/>
                  <a:pt x="551329" y="941294"/>
                </a:cubicBezTo>
                <a:cubicBezTo>
                  <a:pt x="563503" y="955903"/>
                  <a:pt x="579496" y="967026"/>
                  <a:pt x="591670" y="981635"/>
                </a:cubicBezTo>
                <a:cubicBezTo>
                  <a:pt x="602016" y="994050"/>
                  <a:pt x="607827" y="1009897"/>
                  <a:pt x="618564" y="1021976"/>
                </a:cubicBezTo>
                <a:cubicBezTo>
                  <a:pt x="643833" y="1050403"/>
                  <a:pt x="672353" y="1075764"/>
                  <a:pt x="699247" y="1102658"/>
                </a:cubicBezTo>
                <a:lnTo>
                  <a:pt x="726141" y="1129553"/>
                </a:lnTo>
                <a:cubicBezTo>
                  <a:pt x="739588" y="1143000"/>
                  <a:pt x="748441" y="1163880"/>
                  <a:pt x="766482" y="1169894"/>
                </a:cubicBezTo>
                <a:cubicBezTo>
                  <a:pt x="936476" y="1226559"/>
                  <a:pt x="664683" y="1132030"/>
                  <a:pt x="847164" y="1210235"/>
                </a:cubicBezTo>
                <a:cubicBezTo>
                  <a:pt x="864151" y="1217515"/>
                  <a:pt x="883023" y="1219200"/>
                  <a:pt x="900953" y="1223682"/>
                </a:cubicBezTo>
                <a:cubicBezTo>
                  <a:pt x="1030941" y="1219200"/>
                  <a:pt x="1161327" y="1221343"/>
                  <a:pt x="1290917" y="1210235"/>
                </a:cubicBezTo>
                <a:cubicBezTo>
                  <a:pt x="1319163" y="1207814"/>
                  <a:pt x="1345279" y="1193870"/>
                  <a:pt x="1371600" y="1183341"/>
                </a:cubicBezTo>
                <a:cubicBezTo>
                  <a:pt x="1394012" y="1174376"/>
                  <a:pt x="1416777" y="1166250"/>
                  <a:pt x="1438835" y="1156447"/>
                </a:cubicBezTo>
                <a:cubicBezTo>
                  <a:pt x="1457153" y="1148306"/>
                  <a:pt x="1473854" y="1136592"/>
                  <a:pt x="1492623" y="1129553"/>
                </a:cubicBezTo>
                <a:cubicBezTo>
                  <a:pt x="1509927" y="1123064"/>
                  <a:pt x="1528482" y="1120588"/>
                  <a:pt x="1546411" y="1116105"/>
                </a:cubicBezTo>
                <a:cubicBezTo>
                  <a:pt x="1655289" y="1043521"/>
                  <a:pt x="1510286" y="1133655"/>
                  <a:pt x="1640541" y="1075764"/>
                </a:cubicBezTo>
                <a:cubicBezTo>
                  <a:pt x="1674942" y="1060475"/>
                  <a:pt x="1714901" y="1029289"/>
                  <a:pt x="1748117" y="1008529"/>
                </a:cubicBezTo>
                <a:cubicBezTo>
                  <a:pt x="1789892" y="982420"/>
                  <a:pt x="1824687" y="961052"/>
                  <a:pt x="1869141" y="941294"/>
                </a:cubicBezTo>
                <a:cubicBezTo>
                  <a:pt x="1891199" y="931491"/>
                  <a:pt x="1913964" y="923365"/>
                  <a:pt x="1936376" y="914400"/>
                </a:cubicBezTo>
                <a:cubicBezTo>
                  <a:pt x="1991172" y="859602"/>
                  <a:pt x="1930225" y="914881"/>
                  <a:pt x="2017058" y="860611"/>
                </a:cubicBezTo>
                <a:cubicBezTo>
                  <a:pt x="2036063" y="848733"/>
                  <a:pt x="2052610" y="833297"/>
                  <a:pt x="2070847" y="820270"/>
                </a:cubicBezTo>
                <a:cubicBezTo>
                  <a:pt x="2083998" y="810877"/>
                  <a:pt x="2098773" y="803722"/>
                  <a:pt x="2111188" y="793376"/>
                </a:cubicBezTo>
                <a:cubicBezTo>
                  <a:pt x="2125797" y="781202"/>
                  <a:pt x="2136920" y="765209"/>
                  <a:pt x="2151529" y="753035"/>
                </a:cubicBezTo>
                <a:cubicBezTo>
                  <a:pt x="2163944" y="742689"/>
                  <a:pt x="2179707" y="736783"/>
                  <a:pt x="2191870" y="726141"/>
                </a:cubicBezTo>
                <a:cubicBezTo>
                  <a:pt x="2215723" y="705269"/>
                  <a:pt x="2235417" y="679962"/>
                  <a:pt x="2259106" y="658905"/>
                </a:cubicBezTo>
                <a:cubicBezTo>
                  <a:pt x="2275857" y="644015"/>
                  <a:pt x="2297047" y="634411"/>
                  <a:pt x="2312894" y="618564"/>
                </a:cubicBezTo>
                <a:cubicBezTo>
                  <a:pt x="2390938" y="540520"/>
                  <a:pt x="2344695" y="567198"/>
                  <a:pt x="2407023" y="484094"/>
                </a:cubicBezTo>
                <a:cubicBezTo>
                  <a:pt x="2418433" y="468880"/>
                  <a:pt x="2433917" y="457200"/>
                  <a:pt x="2447364" y="443753"/>
                </a:cubicBezTo>
                <a:cubicBezTo>
                  <a:pt x="2456329" y="425823"/>
                  <a:pt x="2464312" y="407369"/>
                  <a:pt x="2474258" y="389964"/>
                </a:cubicBezTo>
                <a:cubicBezTo>
                  <a:pt x="2513543" y="321216"/>
                  <a:pt x="2518358" y="351799"/>
                  <a:pt x="2554941" y="242047"/>
                </a:cubicBezTo>
                <a:cubicBezTo>
                  <a:pt x="2563906" y="215153"/>
                  <a:pt x="2569157" y="186720"/>
                  <a:pt x="2581835" y="161364"/>
                </a:cubicBezTo>
                <a:cubicBezTo>
                  <a:pt x="2590800" y="143435"/>
                  <a:pt x="2598416" y="124765"/>
                  <a:pt x="2608729" y="107576"/>
                </a:cubicBezTo>
                <a:cubicBezTo>
                  <a:pt x="2625359" y="79860"/>
                  <a:pt x="2662517" y="26894"/>
                  <a:pt x="2662517" y="26894"/>
                </a:cubicBezTo>
                <a:cubicBezTo>
                  <a:pt x="2622176" y="13447"/>
                  <a:pt x="2622176" y="4482"/>
                  <a:pt x="2581835" y="26894"/>
                </a:cubicBezTo>
                <a:cubicBezTo>
                  <a:pt x="2444676" y="103094"/>
                  <a:pt x="2495774" y="91888"/>
                  <a:pt x="2541494" y="53788"/>
                </a:cubicBezTo>
                <a:cubicBezTo>
                  <a:pt x="2556103" y="41614"/>
                  <a:pt x="2566012" y="23996"/>
                  <a:pt x="2581835" y="13447"/>
                </a:cubicBezTo>
                <a:cubicBezTo>
                  <a:pt x="2593629" y="5584"/>
                  <a:pt x="2608729" y="4482"/>
                  <a:pt x="2622176" y="0"/>
                </a:cubicBezTo>
                <a:cubicBezTo>
                  <a:pt x="2631141" y="13447"/>
                  <a:pt x="2638724" y="27926"/>
                  <a:pt x="2649070" y="40341"/>
                </a:cubicBezTo>
                <a:cubicBezTo>
                  <a:pt x="2661244" y="54950"/>
                  <a:pt x="2678862" y="64859"/>
                  <a:pt x="2689411" y="80682"/>
                </a:cubicBezTo>
                <a:cubicBezTo>
                  <a:pt x="2741372" y="158623"/>
                  <a:pt x="2652978" y="87770"/>
                  <a:pt x="2743200" y="147917"/>
                </a:cubicBezTo>
                <a:cubicBezTo>
                  <a:pt x="2747682" y="161364"/>
                  <a:pt x="2749354" y="176104"/>
                  <a:pt x="2756647" y="188258"/>
                </a:cubicBezTo>
                <a:cubicBezTo>
                  <a:pt x="2789880" y="243647"/>
                  <a:pt x="2783541" y="186809"/>
                  <a:pt x="2783541" y="242047"/>
                </a:cubicBezTo>
              </a:path>
            </a:pathLst>
          </a:cu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7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A8F6-FF29-4D43-B603-46F3FAAF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148918" cy="1143000"/>
          </a:xfrm>
        </p:spPr>
        <p:txBody>
          <a:bodyPr>
            <a:noAutofit/>
          </a:bodyPr>
          <a:lstStyle/>
          <a:p>
            <a:r>
              <a:rPr lang="en-US" sz="3600" b="1" dirty="0" err="1"/>
              <a:t>Pseudotiming</a:t>
            </a:r>
            <a:r>
              <a:rPr lang="en-US" sz="3600" b="1" dirty="0"/>
              <a:t>/trajectory analysis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B2D596-79B5-5845-90BD-26EE30B4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550"/>
            <a:ext cx="9144000" cy="5670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A393F-A452-3D4A-9672-CFB0BDC401ED}"/>
              </a:ext>
            </a:extLst>
          </p:cNvPr>
          <p:cNvSpPr txBox="1"/>
          <p:nvPr/>
        </p:nvSpPr>
        <p:spPr>
          <a:xfrm>
            <a:off x="4691627" y="6488668"/>
            <a:ext cx="445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https://doi.org/10.1038/s41467-018-08079-9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7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82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A8F6-FF29-4D43-B603-46F3FAAF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274638"/>
            <a:ext cx="8659906" cy="1143000"/>
          </a:xfrm>
        </p:spPr>
        <p:txBody>
          <a:bodyPr>
            <a:noAutofit/>
          </a:bodyPr>
          <a:lstStyle/>
          <a:p>
            <a:r>
              <a:rPr lang="en-US" sz="4000" b="1" dirty="0"/>
              <a:t>Other single-cell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1134-F80C-B749-9459-C3596E406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" y="1304365"/>
            <a:ext cx="9036424" cy="54326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ATAC-seq</a:t>
            </a:r>
          </a:p>
          <a:p>
            <a:r>
              <a:rPr lang="en-US" dirty="0"/>
              <a:t>RNA-seq</a:t>
            </a:r>
          </a:p>
          <a:p>
            <a:pPr lvl="1"/>
            <a:r>
              <a:rPr lang="en-US" dirty="0"/>
              <a:t>5’ profiling</a:t>
            </a:r>
          </a:p>
          <a:p>
            <a:pPr lvl="1"/>
            <a:r>
              <a:rPr lang="en-US" dirty="0"/>
              <a:t>TCR/BCR sequencing</a:t>
            </a:r>
          </a:p>
          <a:p>
            <a:pPr lvl="1"/>
            <a:r>
              <a:rPr lang="en-US" dirty="0"/>
              <a:t>Full length (</a:t>
            </a:r>
            <a:r>
              <a:rPr lang="en-US" dirty="0" err="1"/>
              <a:t>ie</a:t>
            </a:r>
            <a:r>
              <a:rPr lang="en-US" dirty="0"/>
              <a:t> Smart-seq)</a:t>
            </a:r>
          </a:p>
          <a:p>
            <a:pPr lvl="1"/>
            <a:r>
              <a:rPr lang="en-US" dirty="0"/>
              <a:t>sci-* (</a:t>
            </a:r>
            <a:r>
              <a:rPr lang="en-US" dirty="0" err="1"/>
              <a:t>Shendure</a:t>
            </a:r>
            <a:r>
              <a:rPr lang="en-US" dirty="0"/>
              <a:t> lab combinatorial indexing)</a:t>
            </a:r>
          </a:p>
          <a:p>
            <a:r>
              <a:rPr lang="en-US" dirty="0" err="1"/>
              <a:t>ChIP</a:t>
            </a:r>
            <a:r>
              <a:rPr lang="en-US" dirty="0"/>
              <a:t>-seq/CUT&amp;RUN</a:t>
            </a:r>
          </a:p>
          <a:p>
            <a:pPr lvl="1"/>
            <a:r>
              <a:rPr lang="en-US" dirty="0" err="1"/>
              <a:t>scCUT&amp;Tag</a:t>
            </a:r>
            <a:endParaRPr lang="en-US" dirty="0"/>
          </a:p>
          <a:p>
            <a:r>
              <a:rPr lang="en-US" dirty="0"/>
              <a:t>Spatial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  <a:p>
            <a:pPr lvl="1"/>
            <a:r>
              <a:rPr lang="en-US" dirty="0"/>
              <a:t>10X </a:t>
            </a:r>
            <a:r>
              <a:rPr lang="en-US" dirty="0" err="1"/>
              <a:t>visium</a:t>
            </a:r>
            <a:endParaRPr lang="en-US" dirty="0"/>
          </a:p>
          <a:p>
            <a:pPr lvl="1"/>
            <a:r>
              <a:rPr lang="en-US" dirty="0" err="1"/>
              <a:t>GeoMx</a:t>
            </a:r>
            <a:endParaRPr lang="en-US" dirty="0"/>
          </a:p>
          <a:p>
            <a:r>
              <a:rPr lang="en-US" dirty="0"/>
              <a:t>Single-cell </a:t>
            </a:r>
            <a:r>
              <a:rPr lang="en-US" dirty="0" err="1"/>
              <a:t>multiomics</a:t>
            </a:r>
            <a:r>
              <a:rPr lang="en-US" dirty="0"/>
              <a:t> (performed simultaneously on same cells)</a:t>
            </a:r>
          </a:p>
          <a:p>
            <a:pPr lvl="1"/>
            <a:r>
              <a:rPr lang="en-US" dirty="0" err="1"/>
              <a:t>scRNA+scATAC</a:t>
            </a:r>
            <a:endParaRPr lang="en-US" dirty="0"/>
          </a:p>
          <a:p>
            <a:pPr lvl="1"/>
            <a:r>
              <a:rPr lang="en-US" dirty="0" err="1"/>
              <a:t>scRNA</a:t>
            </a:r>
            <a:r>
              <a:rPr lang="en-US" dirty="0"/>
              <a:t> + immune/cell surface protein expression</a:t>
            </a:r>
          </a:p>
          <a:p>
            <a:pPr lvl="1"/>
            <a:r>
              <a:rPr lang="en-US" dirty="0"/>
              <a:t>SHARE-seq</a:t>
            </a:r>
          </a:p>
          <a:p>
            <a:r>
              <a:rPr lang="en-US" dirty="0"/>
              <a:t>Single-cell CRISPR screens</a:t>
            </a:r>
          </a:p>
          <a:p>
            <a:r>
              <a:rPr lang="en-US" dirty="0"/>
              <a:t>Single-cell lineage tracing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3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A8F6-FF29-4D43-B603-46F3FAAF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274638"/>
            <a:ext cx="8659906" cy="1143000"/>
          </a:xfrm>
        </p:spPr>
        <p:txBody>
          <a:bodyPr>
            <a:noAutofit/>
          </a:bodyPr>
          <a:lstStyle/>
          <a:p>
            <a:r>
              <a:rPr lang="en-US" sz="4000" b="1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1134-F80C-B749-9459-C3596E406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" y="1317812"/>
            <a:ext cx="9036424" cy="541916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Other trainings and vignettes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https://hbctraining.github.io/scRNA-seq/lessons/01_intro_to_scRNA-seq.html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http://bioconductor.org/books/3.13/OSCA.intro/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https://satijalab.org/seurat/articles/get_started.html</a:t>
            </a:r>
            <a:endParaRPr lang="en-US" dirty="0"/>
          </a:p>
          <a:p>
            <a:r>
              <a:rPr lang="en-US" dirty="0"/>
              <a:t>Useful papers</a:t>
            </a:r>
          </a:p>
          <a:p>
            <a:pPr lvl="1"/>
            <a:r>
              <a:rPr lang="en-US" dirty="0"/>
              <a:t>Establishing number of cells/depth required:</a:t>
            </a:r>
          </a:p>
          <a:p>
            <a:pPr lvl="2"/>
            <a:r>
              <a:rPr lang="en-US" dirty="0">
                <a:hlinkClick r:id="rId6"/>
              </a:rPr>
              <a:t>https://www.biorxiv.org/content/10.1101/218370v1.full</a:t>
            </a:r>
            <a:endParaRPr lang="en-US" dirty="0"/>
          </a:p>
          <a:p>
            <a:pPr lvl="1"/>
            <a:r>
              <a:rPr lang="en-US" dirty="0"/>
              <a:t>Mouse nervous system</a:t>
            </a:r>
          </a:p>
          <a:p>
            <a:pPr lvl="2"/>
            <a:r>
              <a:rPr lang="en-US" dirty="0">
                <a:hlinkClick r:id="rId7"/>
              </a:rPr>
              <a:t>https://www.cell.com/cell/pdf/S0092-8674(18)30789-X.pdf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https://www.nature.com/articles/s41586-021-03775-x</a:t>
            </a:r>
            <a:endParaRPr lang="en-US" dirty="0"/>
          </a:p>
          <a:p>
            <a:r>
              <a:rPr lang="en-US" dirty="0"/>
              <a:t>Other web resources</a:t>
            </a:r>
          </a:p>
          <a:p>
            <a:pPr lvl="1"/>
            <a:r>
              <a:rPr lang="en-US" dirty="0">
                <a:hlinkClick r:id="rId9"/>
              </a:rPr>
              <a:t>https://portal.brain-map.org/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http://Mousebrain.org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1"/>
              </a:rPr>
              <a:t>https://cells.ucsc.edu/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https://www.humancellatlas.org/ </a:t>
            </a:r>
            <a:endParaRPr lang="en-US" dirty="0"/>
          </a:p>
          <a:p>
            <a:pPr lvl="1"/>
            <a:r>
              <a:rPr lang="en-US" dirty="0">
                <a:hlinkClick r:id="rId13"/>
              </a:rPr>
              <a:t>http://bis.zju.edu.cn/MCA/</a:t>
            </a:r>
            <a:endParaRPr lang="en-US" dirty="0"/>
          </a:p>
          <a:p>
            <a:pPr lvl="1"/>
            <a:r>
              <a:rPr lang="en-US" dirty="0">
                <a:hlinkClick r:id="rId14"/>
              </a:rPr>
              <a:t>https://tabula-muris.ds.czbiohub.org/</a:t>
            </a:r>
            <a:endParaRPr lang="en-US" dirty="0"/>
          </a:p>
          <a:p>
            <a:pPr lvl="1"/>
            <a:r>
              <a:rPr lang="en-US" dirty="0">
                <a:hlinkClick r:id="rId15"/>
              </a:rPr>
              <a:t>https://singlecell.broadinstitute.org/single_cell</a:t>
            </a:r>
            <a:endParaRPr lang="en-US" dirty="0"/>
          </a:p>
          <a:p>
            <a:r>
              <a:rPr lang="en-US" dirty="0"/>
              <a:t>Stats help</a:t>
            </a:r>
          </a:p>
          <a:p>
            <a:pPr lvl="1"/>
            <a:r>
              <a:rPr lang="en-US" dirty="0" err="1"/>
              <a:t>StatQuest</a:t>
            </a:r>
            <a:r>
              <a:rPr lang="en-US" dirty="0"/>
              <a:t>! One helpful example: </a:t>
            </a:r>
            <a:r>
              <a:rPr lang="en-US" dirty="0">
                <a:hlinkClick r:id="rId16"/>
              </a:rPr>
              <a:t>https://www.youtube.com/watch?v=eN0wFzBA4Sc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8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26F7-890D-D64D-A206-C35FD196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for my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6E0A-04CC-BF47-88F6-4380C3B5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6" y="1417638"/>
            <a:ext cx="8444754" cy="554018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Day 1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Rationale: Why do single-cell RNA-seq?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Overview of experimental methodologies/platforms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Best practices for experimental design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Overview of data processing tools</a:t>
            </a:r>
          </a:p>
          <a:p>
            <a:pPr lvl="1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Workshop: Begin analysis of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scRNA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-seq data from E18 mouse cortex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sz="2400" dirty="0"/>
              <a:t>Workshop: Continue analysis of </a:t>
            </a:r>
            <a:r>
              <a:rPr lang="en-US" sz="2400" dirty="0" err="1"/>
              <a:t>scRNA</a:t>
            </a:r>
            <a:r>
              <a:rPr lang="en-US" sz="2400" dirty="0"/>
              <a:t>-seq data from E18 mouse cortex</a:t>
            </a:r>
          </a:p>
          <a:p>
            <a:pPr lvl="1"/>
            <a:r>
              <a:rPr lang="en-US" sz="2400" dirty="0"/>
              <a:t>Overview of cell type annotation</a:t>
            </a:r>
          </a:p>
          <a:p>
            <a:pPr lvl="1"/>
            <a:r>
              <a:rPr lang="en-US" sz="2400" dirty="0"/>
              <a:t>Overview of data handling with multiple conditions and differential expression</a:t>
            </a:r>
          </a:p>
          <a:p>
            <a:pPr lvl="1"/>
            <a:r>
              <a:rPr lang="en-US" sz="2400" dirty="0"/>
              <a:t>Overview of </a:t>
            </a:r>
            <a:r>
              <a:rPr lang="en-US" sz="2400" dirty="0" err="1"/>
              <a:t>pseudotiming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Brief discussion of other </a:t>
            </a:r>
            <a:r>
              <a:rPr lang="en-US" sz="2400" dirty="0" err="1"/>
              <a:t>scRNA</a:t>
            </a:r>
            <a:r>
              <a:rPr lang="en-US" sz="2400" dirty="0"/>
              <a:t>-adjacent approaches to be aware of</a:t>
            </a:r>
          </a:p>
          <a:p>
            <a:pPr lvl="1"/>
            <a:r>
              <a:rPr lang="en-US" sz="2400" dirty="0"/>
              <a:t>List of other available resources</a:t>
            </a:r>
          </a:p>
        </p:txBody>
      </p:sp>
    </p:spTree>
    <p:extLst>
      <p:ext uri="{BB962C8B-B14F-4D97-AF65-F5344CB8AC3E}">
        <p14:creationId xmlns:p14="http://schemas.microsoft.com/office/powerpoint/2010/main" val="347791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22E0-DBA3-C549-9165-695C8F3852AD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Cell type annotation: manual or automated?</a:t>
            </a:r>
          </a:p>
        </p:txBody>
      </p:sp>
      <p:sp>
        <p:nvSpPr>
          <p:cNvPr id="3" name="Content Placeholder 165">
            <a:extLst>
              <a:ext uri="{FF2B5EF4-FFF2-40B4-BE49-F238E27FC236}">
                <a16:creationId xmlns:a16="http://schemas.microsoft.com/office/drawing/2014/main" id="{83E9B86E-2341-E143-92BB-C7B25ED11C3A}"/>
              </a:ext>
            </a:extLst>
          </p:cNvPr>
          <p:cNvSpPr txBox="1">
            <a:spLocks/>
          </p:cNvSpPr>
          <p:nvPr/>
        </p:nvSpPr>
        <p:spPr>
          <a:xfrm>
            <a:off x="183085" y="1600200"/>
            <a:ext cx="8853339" cy="482749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matter how you slice it, annotating the clusters you get is not an easy task</a:t>
            </a:r>
          </a:p>
          <a:p>
            <a:r>
              <a:rPr lang="en-US" dirty="0"/>
              <a:t>Why? There is rarely a “gold-standard” reference</a:t>
            </a:r>
          </a:p>
          <a:p>
            <a:pPr lvl="1"/>
            <a:r>
              <a:rPr lang="en-US" dirty="0"/>
              <a:t>Compared to something published, are your cells…</a:t>
            </a:r>
          </a:p>
          <a:p>
            <a:pPr lvl="2"/>
            <a:r>
              <a:rPr lang="en-US" dirty="0"/>
              <a:t>The same type/composition?</a:t>
            </a:r>
          </a:p>
          <a:p>
            <a:pPr lvl="2"/>
            <a:r>
              <a:rPr lang="en-US" dirty="0"/>
              <a:t>From the same age animal/donor?</a:t>
            </a:r>
          </a:p>
          <a:p>
            <a:pPr lvl="2"/>
            <a:r>
              <a:rPr lang="en-US" dirty="0"/>
              <a:t>From the same experimental treatments/conditions?</a:t>
            </a:r>
          </a:p>
          <a:p>
            <a:pPr lvl="2"/>
            <a:r>
              <a:rPr lang="en-US" dirty="0"/>
              <a:t>Isolated with the same platform?</a:t>
            </a:r>
          </a:p>
          <a:p>
            <a:pPr lvl="2"/>
            <a:r>
              <a:rPr lang="en-US" dirty="0"/>
              <a:t>Sequenced at the same depth and number of cells overall?</a:t>
            </a:r>
          </a:p>
          <a:p>
            <a:pPr lvl="1"/>
            <a:r>
              <a:rPr lang="en-US" dirty="0"/>
              <a:t>Probably not…</a:t>
            </a:r>
          </a:p>
          <a:p>
            <a:r>
              <a:rPr lang="en-US" dirty="0"/>
              <a:t>Lots of published (non-</a:t>
            </a:r>
            <a:r>
              <a:rPr lang="en-US" dirty="0" err="1"/>
              <a:t>scRNA</a:t>
            </a:r>
            <a:r>
              <a:rPr lang="en-US" dirty="0"/>
              <a:t>) data rely on protein-level expression and/or cell surface markers, this may not correlate with cellular or nuclear transcript abundance</a:t>
            </a:r>
          </a:p>
          <a:p>
            <a:pPr lvl="1"/>
            <a:r>
              <a:rPr lang="en-US" dirty="0"/>
              <a:t>T-cells are notoriously challenging since CD4/CD8 are unreliable markers at the single-cell level</a:t>
            </a:r>
          </a:p>
        </p:txBody>
      </p:sp>
    </p:spTree>
    <p:extLst>
      <p:ext uri="{BB962C8B-B14F-4D97-AF65-F5344CB8AC3E}">
        <p14:creationId xmlns:p14="http://schemas.microsoft.com/office/powerpoint/2010/main" val="77869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22E0-DBA3-C549-9165-695C8F3852AD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Cell type annotation: manual or automated?</a:t>
            </a:r>
          </a:p>
        </p:txBody>
      </p:sp>
      <p:sp>
        <p:nvSpPr>
          <p:cNvPr id="3" name="Content Placeholder 165">
            <a:extLst>
              <a:ext uri="{FF2B5EF4-FFF2-40B4-BE49-F238E27FC236}">
                <a16:creationId xmlns:a16="http://schemas.microsoft.com/office/drawing/2014/main" id="{83E9B86E-2341-E143-92BB-C7B25ED11C3A}"/>
              </a:ext>
            </a:extLst>
          </p:cNvPr>
          <p:cNvSpPr txBox="1">
            <a:spLocks/>
          </p:cNvSpPr>
          <p:nvPr/>
        </p:nvSpPr>
        <p:spPr>
          <a:xfrm>
            <a:off x="183085" y="1600200"/>
            <a:ext cx="8853339" cy="482749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 are emerging for automated cell annotation</a:t>
            </a:r>
          </a:p>
          <a:p>
            <a:r>
              <a:rPr lang="en-US" dirty="0"/>
              <a:t>One example: Azimuth</a:t>
            </a:r>
          </a:p>
          <a:p>
            <a:pPr lvl="1"/>
            <a:r>
              <a:rPr lang="en-US" dirty="0">
                <a:hlinkClick r:id="rId2"/>
              </a:rPr>
              <a:t>https://azimuth.hubmapconsortium.org/</a:t>
            </a:r>
            <a:endParaRPr lang="en-US" dirty="0"/>
          </a:p>
          <a:p>
            <a:pPr lvl="1"/>
            <a:r>
              <a:rPr lang="en-US" dirty="0"/>
              <a:t>Azimuth leverages a </a:t>
            </a:r>
            <a:r>
              <a:rPr lang="en-US" b="1" dirty="0"/>
              <a:t>‘reference-based mapping’</a:t>
            </a:r>
            <a:r>
              <a:rPr lang="en-US" dirty="0"/>
              <a:t> pipeline that inputs a counts matrix of gene expression in single cells, and performs normalization, visualization, cell annotation, and differential expression (biomarker discovery)</a:t>
            </a:r>
          </a:p>
          <a:p>
            <a:r>
              <a:rPr lang="en-US" dirty="0"/>
              <a:t>The success of these tools will vary and depend heavily on how similar the reference is to your own experiment</a:t>
            </a:r>
          </a:p>
        </p:txBody>
      </p:sp>
    </p:spTree>
    <p:extLst>
      <p:ext uri="{BB962C8B-B14F-4D97-AF65-F5344CB8AC3E}">
        <p14:creationId xmlns:p14="http://schemas.microsoft.com/office/powerpoint/2010/main" val="381428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22E0-DBA3-C549-9165-695C8F3852AD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Cell type annotation: manual or automated?</a:t>
            </a:r>
          </a:p>
        </p:txBody>
      </p:sp>
      <p:sp>
        <p:nvSpPr>
          <p:cNvPr id="3" name="Content Placeholder 165">
            <a:extLst>
              <a:ext uri="{FF2B5EF4-FFF2-40B4-BE49-F238E27FC236}">
                <a16:creationId xmlns:a16="http://schemas.microsoft.com/office/drawing/2014/main" id="{83E9B86E-2341-E143-92BB-C7B25ED11C3A}"/>
              </a:ext>
            </a:extLst>
          </p:cNvPr>
          <p:cNvSpPr txBox="1">
            <a:spLocks/>
          </p:cNvSpPr>
          <p:nvPr/>
        </p:nvSpPr>
        <p:spPr>
          <a:xfrm>
            <a:off x="183085" y="1600200"/>
            <a:ext cx="8853339" cy="482749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Manual annotation is usually the way to go (for now)</a:t>
            </a:r>
          </a:p>
          <a:p>
            <a:r>
              <a:rPr lang="en-US" dirty="0"/>
              <a:t>Inspect </a:t>
            </a:r>
            <a:r>
              <a:rPr lang="en-US" i="1" dirty="0"/>
              <a:t>in situ </a:t>
            </a:r>
            <a:r>
              <a:rPr lang="en-US" dirty="0"/>
              <a:t>data from Allen Brain Atlas or similar resources and consult published single-cell studies when available</a:t>
            </a:r>
          </a:p>
          <a:p>
            <a:r>
              <a:rPr lang="en-US" dirty="0"/>
              <a:t>Annotations and cluster stringency can be a lengthy and iterative process</a:t>
            </a:r>
          </a:p>
          <a:p>
            <a:r>
              <a:rPr lang="en-US" dirty="0"/>
              <a:t>Experimental validation may be necessary to prove your putative novel cell type exists (e.g. HCR, FISH,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7163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84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A8F6-FF29-4D43-B603-46F3FAAF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to incorporate multiple replicates and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82EE-22D4-164E-B443-45C30CDD0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33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Largely the same process and code as before</a:t>
            </a:r>
          </a:p>
          <a:p>
            <a:r>
              <a:rPr lang="en-US" dirty="0"/>
              <a:t>QC and filter all cells together, then split into one Seurat object per sample (e.g. WT_rep1, KO_rep3,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SplitObject</a:t>
            </a:r>
            <a:r>
              <a:rPr lang="en-US" dirty="0"/>
              <a:t>() to create a list</a:t>
            </a:r>
          </a:p>
          <a:p>
            <a:r>
              <a:rPr lang="en-US" dirty="0"/>
              <a:t>Run </a:t>
            </a:r>
            <a:r>
              <a:rPr lang="en-US" dirty="0" err="1"/>
              <a:t>SCTransform</a:t>
            </a:r>
            <a:r>
              <a:rPr lang="en-US" dirty="0"/>
              <a:t>() on each object in the list</a:t>
            </a:r>
          </a:p>
          <a:p>
            <a:pPr lvl="1"/>
            <a:r>
              <a:rPr lang="en-US" dirty="0" err="1"/>
              <a:t>lapply</a:t>
            </a:r>
            <a:r>
              <a:rPr lang="en-US" dirty="0"/>
              <a:t>(X = </a:t>
            </a:r>
            <a:r>
              <a:rPr lang="en-US" dirty="0" err="1"/>
              <a:t>your.list</a:t>
            </a:r>
            <a:r>
              <a:rPr lang="en-US" dirty="0"/>
              <a:t>, FUN = </a:t>
            </a:r>
            <a:r>
              <a:rPr lang="en-US" dirty="0" err="1"/>
              <a:t>SCTransform</a:t>
            </a:r>
            <a:r>
              <a:rPr lang="en-US" dirty="0"/>
              <a:t>, …)</a:t>
            </a:r>
          </a:p>
          <a:p>
            <a:r>
              <a:rPr lang="en-US" dirty="0"/>
              <a:t>Utilize Seurat’s integration framework to merge the individual samples back together</a:t>
            </a:r>
          </a:p>
          <a:p>
            <a:pPr lvl="1"/>
            <a:r>
              <a:rPr lang="en-US" dirty="0" err="1"/>
              <a:t>SelectIntegrationFeatures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PrepSCTIntegration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FindIntegrationAnchors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IntegrateData</a:t>
            </a:r>
            <a:r>
              <a:rPr lang="en-US" dirty="0"/>
              <a:t>()</a:t>
            </a:r>
          </a:p>
          <a:p>
            <a:r>
              <a:rPr lang="en-US" dirty="0"/>
              <a:t>Proceed with </a:t>
            </a:r>
            <a:r>
              <a:rPr lang="en-US" dirty="0" err="1"/>
              <a:t>RunPCA</a:t>
            </a:r>
            <a:r>
              <a:rPr lang="en-US" dirty="0"/>
              <a:t>(), </a:t>
            </a:r>
            <a:r>
              <a:rPr lang="en-US" dirty="0" err="1"/>
              <a:t>RunUMAP</a:t>
            </a:r>
            <a:r>
              <a:rPr lang="en-US" dirty="0"/>
              <a:t>() as before</a:t>
            </a:r>
          </a:p>
          <a:p>
            <a:r>
              <a:rPr lang="en-US" dirty="0"/>
              <a:t>More info here:</a:t>
            </a:r>
          </a:p>
          <a:p>
            <a:pPr lvl="1"/>
            <a:r>
              <a:rPr lang="en-US" dirty="0">
                <a:hlinkClick r:id="rId2"/>
              </a:rPr>
              <a:t>https://satijalab.org/seurat/articles/sctransform_v2_vignette.html#perform-integration-using-pearson-residuals-1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A8F6-FF29-4D43-B603-46F3FAAF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to incorporate multiple replicates and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82EE-22D4-164E-B443-45C30CDD0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332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IntegrateData</a:t>
            </a:r>
            <a:r>
              <a:rPr lang="en-US" dirty="0"/>
              <a:t>() populates the </a:t>
            </a:r>
            <a:r>
              <a:rPr lang="en-US" dirty="0" err="1"/>
              <a:t>object@assays$integrated</a:t>
            </a:r>
            <a:r>
              <a:rPr lang="en-US" dirty="0"/>
              <a:t> slots</a:t>
            </a:r>
          </a:p>
          <a:p>
            <a:r>
              <a:rPr lang="en-US" dirty="0"/>
              <a:t>Current recommendations are to use this for clustering and </a:t>
            </a:r>
            <a:r>
              <a:rPr lang="en-US" dirty="0" err="1"/>
              <a:t>pseudotiming</a:t>
            </a:r>
            <a:r>
              <a:rPr lang="en-US" dirty="0"/>
              <a:t> only, </a:t>
            </a:r>
            <a:r>
              <a:rPr lang="en-US" i="1" dirty="0"/>
              <a:t>not</a:t>
            </a:r>
            <a:r>
              <a:rPr lang="en-US" dirty="0"/>
              <a:t> for plotting or differential expression</a:t>
            </a:r>
          </a:p>
          <a:p>
            <a:pPr lvl="1"/>
            <a:r>
              <a:rPr lang="en-US" dirty="0">
                <a:hlinkClick r:id="rId2"/>
              </a:rPr>
              <a:t>https://github.com/satijalab/seurat/discussions/4000</a:t>
            </a:r>
            <a:r>
              <a:rPr lang="en-US" dirty="0"/>
              <a:t> among others</a:t>
            </a:r>
          </a:p>
          <a:p>
            <a:r>
              <a:rPr lang="en-US" dirty="0"/>
              <a:t>This means you must be very careful about which assay/slot you’re accessing and what form those data are in</a:t>
            </a:r>
          </a:p>
          <a:p>
            <a:pPr lvl="1"/>
            <a:r>
              <a:rPr lang="en-US" dirty="0"/>
              <a:t>Some other downstream methods may require data to be normalized a certain way, which further complicates this!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A8F6-FF29-4D43-B603-46F3FAAF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Considerations for differential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82EE-22D4-164E-B443-45C30CDD0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846" y="1168401"/>
            <a:ext cx="5822576" cy="5689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</a:t>
            </a:r>
            <a:r>
              <a:rPr lang="en-US" i="1" dirty="0"/>
              <a:t>is </a:t>
            </a:r>
            <a:r>
              <a:rPr lang="en-US" dirty="0"/>
              <a:t>differential expression in this context anyway?</a:t>
            </a:r>
          </a:p>
          <a:p>
            <a:pPr lvl="1"/>
            <a:r>
              <a:rPr lang="en-US" dirty="0"/>
              <a:t>Actually takes many forms, and each may not be captured by the same statistic!</a:t>
            </a:r>
          </a:p>
          <a:p>
            <a:pPr lvl="1"/>
            <a:r>
              <a:rPr lang="en-US" dirty="0"/>
              <a:t>Differential cell proportions and differential expression can both occur in the same cell type</a:t>
            </a:r>
          </a:p>
          <a:p>
            <a:r>
              <a:rPr lang="en-US" dirty="0"/>
              <a:t>Many now utilizing “pseudo-bulk” aggregates of cells followed by conventional differential expression methods (e.g. DESeq2, </a:t>
            </a:r>
            <a:r>
              <a:rPr lang="en-US" dirty="0" err="1"/>
              <a:t>limma</a:t>
            </a:r>
            <a:r>
              <a:rPr lang="en-US" dirty="0"/>
              <a:t>)</a:t>
            </a:r>
          </a:p>
          <a:p>
            <a:r>
              <a:rPr lang="en-US" dirty="0"/>
              <a:t>No matter what method, it is vitally important to make use of replicate variability information rather than treating each cell as independent</a:t>
            </a:r>
          </a:p>
          <a:p>
            <a:pPr lvl="1"/>
            <a:r>
              <a:rPr lang="en-US" dirty="0">
                <a:hlinkClick r:id="rId3"/>
              </a:rPr>
              <a:t>https://www.biorxiv.org/content/10.1101/2022.02.16.480517v1</a:t>
            </a:r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22F649-18A5-3A40-80FD-5BDB1C388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07034"/>
            <a:ext cx="2247900" cy="568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30D02B-F144-A548-8FC5-92574006F335}"/>
              </a:ext>
            </a:extLst>
          </p:cNvPr>
          <p:cNvSpPr/>
          <p:nvPr/>
        </p:nvSpPr>
        <p:spPr>
          <a:xfrm>
            <a:off x="0" y="65424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Crowell,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Nat Comms,</a:t>
            </a:r>
            <a:r>
              <a:rPr lang="en-US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118970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14903</TotalTime>
  <Words>1092</Words>
  <Application>Microsoft Macintosh PowerPoint</Application>
  <PresentationFormat>On-screen Show (4:3)</PresentationFormat>
  <Paragraphs>131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Introduction to single-cell RNA-seq analysis (Day 2)</vt:lpstr>
      <vt:lpstr>Outline for my section</vt:lpstr>
      <vt:lpstr>PowerPoint Presentation</vt:lpstr>
      <vt:lpstr>PowerPoint Presentation</vt:lpstr>
      <vt:lpstr>PowerPoint Presentation</vt:lpstr>
      <vt:lpstr>PowerPoint Presentation</vt:lpstr>
      <vt:lpstr>How to incorporate multiple replicates and conditions</vt:lpstr>
      <vt:lpstr>How to incorporate multiple replicates and conditions</vt:lpstr>
      <vt:lpstr>Considerations for differential expression</vt:lpstr>
      <vt:lpstr>Pseudotiming/trajectory analysis</vt:lpstr>
      <vt:lpstr>Pseudotiming/trajectory analysis</vt:lpstr>
      <vt:lpstr>Pseudotiming/trajectory analysis</vt:lpstr>
      <vt:lpstr>PowerPoint Presentation</vt:lpstr>
      <vt:lpstr>Other single-cell approaches</vt:lpstr>
      <vt:lpstr>Other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single-cell RNA-seq using Drop-seq</dc:title>
  <dc:creator>Jeremy Simon</dc:creator>
  <cp:lastModifiedBy>Simon, Jeremy</cp:lastModifiedBy>
  <cp:revision>123</cp:revision>
  <dcterms:created xsi:type="dcterms:W3CDTF">2018-02-19T19:48:16Z</dcterms:created>
  <dcterms:modified xsi:type="dcterms:W3CDTF">2022-03-10T06:33:18Z</dcterms:modified>
</cp:coreProperties>
</file>